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ojeip.cz/mereni-rychlosti-internetu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hyperlink" Target="https://morsecode.world/international/translator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hyperlink" Target="https://www.speechtech.cz/speechtech-text-to-speech/speechtech-tts-online-demo/#Iva210" TargetMode="External"/><Relationship Id="rId4" Type="http://schemas.openxmlformats.org/officeDocument/2006/relationships/hyperlink" Target="https://cs.wikipedia.org/wiki/Mott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 smtClean="0"/>
              <a:t>Hra s kódy, bity a byty</a:t>
            </a:r>
            <a:r>
              <a:rPr lang="cs-CZ" sz="8000" smtClean="0"/>
              <a:t> </a:t>
            </a:r>
            <a:r>
              <a:rPr lang="cs-CZ" smtClean="0"/>
              <a:t/>
            </a:r>
            <a:br>
              <a:rPr lang="cs-CZ" smtClean="0"/>
            </a:br>
            <a:r>
              <a:rPr lang="cs-CZ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1. domácí cvičení do nouzového stavu</a:t>
            </a:r>
            <a:endParaRPr lang="cs-CZ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Filip </a:t>
            </a:r>
            <a:r>
              <a:rPr lang="cs-CZ" dirty="0" err="1" smtClean="0"/>
              <a:t>Reger</a:t>
            </a:r>
            <a:r>
              <a:rPr lang="cs-CZ" dirty="0" smtClean="0"/>
              <a:t>- </a:t>
            </a:r>
            <a:r>
              <a:rPr lang="cs-CZ" dirty="0" smtClean="0"/>
              <a:t>třída IT1 - školní rok </a:t>
            </a:r>
            <a:r>
              <a:rPr lang="cs-CZ" dirty="0" smtClean="0"/>
              <a:t>2024 </a:t>
            </a:r>
            <a:r>
              <a:rPr lang="cs-CZ" dirty="0" smtClean="0"/>
              <a:t>/ </a:t>
            </a:r>
            <a:r>
              <a:rPr lang="cs-CZ" dirty="0" smtClean="0"/>
              <a:t>25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0419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Kódy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Použijte program Mapa znaků ve Windows a programátorskou kalkulačku k doplnění následující tabulky.</a:t>
            </a:r>
          </a:p>
          <a:p>
            <a:r>
              <a:rPr lang="cs-CZ" sz="1400" smtClean="0"/>
              <a:t>Pozorně také ovšem nastavte správnou znakovou sadu! </a:t>
            </a:r>
            <a:endParaRPr lang="cs-CZ" sz="1400"/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399217"/>
              </p:ext>
            </p:extLst>
          </p:nvPr>
        </p:nvGraphicFramePr>
        <p:xfrm>
          <a:off x="573581" y="3246732"/>
          <a:ext cx="10947860" cy="317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72">
                  <a:extLst>
                    <a:ext uri="{9D8B030D-6E8A-4147-A177-3AD203B41FA5}">
                      <a16:colId xmlns:a16="http://schemas.microsoft.com/office/drawing/2014/main" val="317120921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67543446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452501983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159991819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15119301"/>
                    </a:ext>
                  </a:extLst>
                </a:gridCol>
              </a:tblGrid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Znak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Znaková sada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BIN kód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DEC kód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HEX kód</a:t>
                      </a:r>
                      <a:endParaRPr lang="cs-CZ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05006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 smtClean="0"/>
                        <a:t>'</a:t>
                      </a:r>
                      <a:endParaRPr lang="cs-CZ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DOS:</a:t>
                      </a:r>
                      <a:r>
                        <a:rPr lang="cs-CZ" baseline="0" smtClean="0"/>
                        <a:t> </a:t>
                      </a:r>
                      <a:br>
                        <a:rPr lang="cs-CZ" baseline="0" smtClean="0"/>
                      </a:br>
                      <a:r>
                        <a:rPr lang="cs-CZ" baseline="0" smtClean="0"/>
                        <a:t>Spojené státy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00100111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39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0x27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12589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dirty="0" smtClean="0"/>
                        <a:t>î</a:t>
                      </a:r>
                      <a:endParaRPr lang="cs-CZ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cs-CZ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Windows: </a:t>
                      </a:r>
                      <a:br>
                        <a:rPr lang="cs-CZ" smtClean="0"/>
                      </a:br>
                      <a:r>
                        <a:rPr lang="cs-CZ" smtClean="0"/>
                        <a:t>Střední Evropa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11101110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238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0xEE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720297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∕</a:t>
                      </a:r>
                      <a:endParaRPr lang="cs-CZ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Unicode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0010001000010110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8726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chemeClr val="bg1"/>
                          </a:solidFill>
                        </a:rPr>
                        <a:t>0x</a:t>
                      </a:r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2216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8195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rgbClr val="FF0000"/>
                          </a:solidFill>
                        </a:rPr>
                        <a:t>Ž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Unicode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000101111101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381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0X17D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18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Několik (tajných) pokynů na úvod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mtClean="0"/>
              <a:t>Dešifrujte pomocí čtečky QR kód…</a:t>
            </a:r>
            <a:endParaRPr lang="cs-CZ"/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87" y="3128242"/>
            <a:ext cx="2857500" cy="2857500"/>
          </a:xfrm>
        </p:spPr>
      </p:pic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smtClean="0"/>
              <a:t>… a sem přepište jeho obsah </a:t>
            </a:r>
            <a:endParaRPr lang="cs-CZ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843847" y="2995096"/>
            <a:ext cx="624285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2400" b="0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Přečtěte si pozorně pokyny ke každému úkolu. Prohlédněte si vzorová řešení i přiložená videa. Buďte pečliví a svá řešení si raději 2x zkontrolujte. Neváhejte požádat o radu!</a:t>
            </a:r>
            <a:r>
              <a:rPr kumimoji="0" lang="cs-CZ" altLang="cs-CZ" sz="24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cs-CZ" altLang="cs-CZ" sz="2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0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Převody mezi číselnými soustavami </a:t>
            </a:r>
            <a:endParaRPr lang="cs-CZ"/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269765"/>
              </p:ext>
            </p:extLst>
          </p:nvPr>
        </p:nvGraphicFramePr>
        <p:xfrm>
          <a:off x="922713" y="4219324"/>
          <a:ext cx="10467600" cy="211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900">
                  <a:extLst>
                    <a:ext uri="{9D8B030D-6E8A-4147-A177-3AD203B41FA5}">
                      <a16:colId xmlns:a16="http://schemas.microsoft.com/office/drawing/2014/main" val="695018392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4097667346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1976623053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3374072352"/>
                    </a:ext>
                  </a:extLst>
                </a:gridCol>
              </a:tblGrid>
              <a:tr h="528744"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cs-CZ" smtClean="0"/>
                        <a:t> - binary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69651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smtClean="0">
                          <a:latin typeface="Consolas" panose="020B0609020204030204" pitchFamily="49" charset="0"/>
                        </a:rPr>
                        <a:t>?</a:t>
                      </a:r>
                      <a:endParaRPr lang="cs-CZ" sz="20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smtClean="0">
                          <a:latin typeface="Consolas" panose="020B0609020204030204" pitchFamily="49" charset="0"/>
                        </a:rPr>
                        <a:t>?</a:t>
                      </a:r>
                      <a:endParaRPr lang="cs-CZ" sz="20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139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smtClean="0">
                          <a:latin typeface="Consolas" panose="020B0609020204030204" pitchFamily="49" charset="0"/>
                        </a:rPr>
                        <a:t>?</a:t>
                      </a:r>
                      <a:endParaRPr lang="cs-CZ" sz="20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8863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10101101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smtClean="0">
                          <a:latin typeface="Consolas" panose="020B0609020204030204" pitchFamily="49" charset="0"/>
                        </a:rPr>
                        <a:t>?</a:t>
                      </a:r>
                      <a:endParaRPr lang="cs-CZ" sz="20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smtClean="0">
                          <a:latin typeface="Consolas" panose="020B0609020204030204" pitchFamily="49" charset="0"/>
                        </a:rPr>
                        <a:t>?</a:t>
                      </a:r>
                      <a:endParaRPr lang="cs-CZ" sz="20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smtClean="0">
                          <a:latin typeface="Consolas" panose="020B0609020204030204" pitchFamily="49" charset="0"/>
                        </a:rPr>
                        <a:t>?</a:t>
                      </a:r>
                      <a:endParaRPr lang="cs-CZ" sz="20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43614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smtClean="0">
                          <a:latin typeface="Consolas" panose="020B0609020204030204" pitchFamily="49" charset="0"/>
                        </a:rPr>
                        <a:t>?</a:t>
                      </a:r>
                      <a:endParaRPr lang="cs-CZ" sz="20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smtClean="0">
                          <a:latin typeface="Consolas" panose="020B0609020204030204" pitchFamily="49" charset="0"/>
                        </a:rPr>
                        <a:t>?</a:t>
                      </a:r>
                      <a:endParaRPr lang="cs-CZ" sz="20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smtClean="0">
                          <a:latin typeface="Consolas" panose="020B0609020204030204" pitchFamily="49" charset="0"/>
                        </a:rPr>
                        <a:t>?</a:t>
                      </a:r>
                      <a:endParaRPr lang="cs-CZ" sz="20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FC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247907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922713" y="2269375"/>
            <a:ext cx="1036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Procvičte si převody mezi číselnými soustavami v informatice a doplňte níže uvedenou tabulku správně vypočítanými hodnotami. Abyste měli odlišné výchozí hodnoty, musíte si nejprve zadání sami podle návodu připravit:</a:t>
            </a:r>
          </a:p>
          <a:p>
            <a:endParaRPr lang="cs-CZ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DenNar + 128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 ke dni vašeho narození přičtete 128 - např. </a:t>
            </a:r>
            <a:r>
              <a:rPr lang="cs-CZ" sz="1400" b="1" smtClean="0">
                <a:solidFill>
                  <a:srgbClr val="FFFF00"/>
                </a:solidFill>
                <a:latin typeface="Consolas" panose="020B0609020204030204" pitchFamily="49" charset="0"/>
              </a:rPr>
              <a:t>128 + 5 = </a:t>
            </a:r>
            <a:r>
              <a:rPr lang="cs-CZ" sz="1400" b="1" smtClean="0">
                <a:solidFill>
                  <a:srgbClr val="FF0000"/>
                </a:solidFill>
                <a:latin typeface="Consolas" panose="020B0609020204030204" pitchFamily="49" charset="0"/>
              </a:rPr>
              <a:t>133</a:t>
            </a:r>
            <a:r>
              <a:rPr lang="cs-CZ" sz="1400" b="1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(desítkové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JmenoPrijmeni -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spojíte vaše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jméno a příjmení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prvních 8 znaků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nahradíte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souhlásky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a </a:t>
            </a:r>
            <a:b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0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samohlásky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- např.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MarekLuč = </a:t>
            </a: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10101101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(binární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PismenoMesicNar -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 vašeho jména (nebo příjmení) vyberete jeden znak používaný v šestnáctkové soustavě a přidáte k němu číslo měsíce narození - např. M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a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rek 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9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A9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(šestnáctkové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Převody mezi číselnými soustavami - </a:t>
            </a:r>
            <a:r>
              <a:rPr lang="cs-CZ" smtClean="0">
                <a:solidFill>
                  <a:srgbClr val="FFFF00"/>
                </a:solidFill>
              </a:rPr>
              <a:t>důkaz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Převody mezi soustavami provádějte na papír, který ofotíte (nebo naskenujete) a zde jako důkaz vložíte digitální kopii: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2597" y="3248810"/>
            <a:ext cx="3911829" cy="29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Představte se pomocí QR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14400" y="2227481"/>
            <a:ext cx="103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libovolný generátor QR kódu (např. </a:t>
            </a:r>
            <a:r>
              <a:rPr lang="cs-CZ" sz="1400">
                <a:hlinkClick r:id="rId2"/>
              </a:rPr>
              <a:t>https://www.qr-code-generator.com/</a:t>
            </a:r>
            <a:r>
              <a:rPr lang="cs-CZ" sz="1400"/>
              <a:t>) </a:t>
            </a:r>
            <a:endParaRPr lang="cs-CZ" sz="1400" smtClean="0"/>
          </a:p>
          <a:p>
            <a:r>
              <a:rPr lang="cs-CZ" sz="1400" smtClean="0"/>
              <a:t>a </a:t>
            </a:r>
            <a:r>
              <a:rPr lang="cs-CZ" sz="1400"/>
              <a:t>zakódujte do tohoto kódu následující údaje o sobě: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65265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Osobní vizitka - VCARD</a:t>
            </a:r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4339712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Mé koníčky - Text</a:t>
            </a:r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7755773" y="3022877"/>
            <a:ext cx="413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URL oblíbené webové stránky</a:t>
            </a:r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5" y="3504853"/>
            <a:ext cx="2857500" cy="2857500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8642464" y="2104370"/>
            <a:ext cx="335003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mtClean="0"/>
              <a:t>Uvádějte jen údaje,</a:t>
            </a:r>
          </a:p>
          <a:p>
            <a:pPr algn="ctr"/>
            <a:r>
              <a:rPr lang="cs-CZ" smtClean="0"/>
              <a:t>které chcete uveřejnit!</a:t>
            </a:r>
            <a:endParaRPr lang="cs-CZ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2" y="3504853"/>
            <a:ext cx="2857500" cy="28575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59" y="350485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Tajné výpočty v čárovém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137004"/>
            <a:ext cx="1036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Vypočtěte následující příklad a utajte všechny jeho číselné parametry v čárovém kódu </a:t>
            </a:r>
            <a:br>
              <a:rPr lang="cs-CZ" sz="1400" smtClean="0"/>
            </a:br>
            <a:r>
              <a:rPr lang="cs-CZ" sz="1400" b="1" smtClean="0">
                <a:solidFill>
                  <a:srgbClr val="FFC000"/>
                </a:solidFill>
              </a:rPr>
              <a:t>EAN-13</a:t>
            </a:r>
            <a:r>
              <a:rPr lang="cs-CZ" sz="1400" smtClean="0"/>
              <a:t> </a:t>
            </a:r>
            <a:r>
              <a:rPr lang="cs-CZ" sz="1400" b="1" smtClean="0">
                <a:solidFill>
                  <a:srgbClr val="FF0000"/>
                </a:solidFill>
              </a:rPr>
              <a:t>(12místné číslo, poslední číslice je pouze kontrolní!)</a:t>
            </a:r>
            <a:r>
              <a:rPr lang="cs-CZ" sz="1400" smtClean="0"/>
              <a:t>. </a:t>
            </a:r>
          </a:p>
          <a:p>
            <a:r>
              <a:rPr lang="cs-CZ" sz="1400" smtClean="0"/>
              <a:t>Všechny údaje zaokrouhlujte na celá čísla a pro účely daného čárového kódu je </a:t>
            </a:r>
            <a:r>
              <a:rPr lang="cs-CZ" sz="1400" smtClean="0">
                <a:solidFill>
                  <a:srgbClr val="FFC000"/>
                </a:solidFill>
              </a:rPr>
              <a:t>zleva doplňte nulami</a:t>
            </a:r>
            <a:r>
              <a:rPr lang="cs-CZ" sz="1400" smtClean="0"/>
              <a:t>.</a:t>
            </a:r>
          </a:p>
          <a:p>
            <a:r>
              <a:rPr lang="cs-CZ" sz="1400" smtClean="0"/>
              <a:t>K dekódování i zakódování čárového kódu využijte vhodný </a:t>
            </a:r>
            <a:r>
              <a:rPr lang="cs-CZ" sz="1400" b="1" smtClean="0">
                <a:solidFill>
                  <a:srgbClr val="FFC000"/>
                </a:solidFill>
              </a:rPr>
              <a:t>barcode</a:t>
            </a:r>
            <a:r>
              <a:rPr lang="cs-CZ" sz="1400" smtClean="0"/>
              <a:t> </a:t>
            </a:r>
            <a:r>
              <a:rPr lang="cs-CZ" sz="1400" b="1" smtClean="0">
                <a:solidFill>
                  <a:srgbClr val="FFC000"/>
                </a:solidFill>
              </a:rPr>
              <a:t>reader</a:t>
            </a:r>
            <a:r>
              <a:rPr lang="cs-CZ" sz="1400" smtClean="0"/>
              <a:t> / </a:t>
            </a:r>
            <a:r>
              <a:rPr lang="cs-CZ" sz="1400" b="1" smtClean="0">
                <a:solidFill>
                  <a:srgbClr val="FFC000"/>
                </a:solidFill>
              </a:rPr>
              <a:t>generator</a:t>
            </a:r>
            <a:r>
              <a:rPr lang="cs-CZ" sz="1400" smtClean="0"/>
              <a:t> na Internetu.</a:t>
            </a:r>
          </a:p>
          <a:p>
            <a:r>
              <a:rPr lang="cs-CZ" sz="1400"/>
              <a:t>Průměrnou rychlost download na svém počítači můžete zjistit např. zde: </a:t>
            </a:r>
            <a:endParaRPr lang="cs-CZ" sz="1400" smtClean="0"/>
          </a:p>
          <a:p>
            <a:r>
              <a:rPr lang="cs-CZ" sz="1400" smtClean="0">
                <a:hlinkClick r:id="rId2"/>
              </a:rPr>
              <a:t>https</a:t>
            </a:r>
            <a:r>
              <a:rPr lang="cs-CZ" sz="1400">
                <a:hlinkClick r:id="rId2"/>
              </a:rPr>
              <a:t>://www.mojeip.cz/mereni-rychlosti-internetu</a:t>
            </a:r>
            <a:r>
              <a:rPr lang="cs-CZ" sz="1400" smtClean="0">
                <a:hlinkClick r:id="rId2"/>
              </a:rPr>
              <a:t>/</a:t>
            </a:r>
            <a:r>
              <a:rPr lang="cs-CZ" sz="1400" smtClean="0"/>
              <a:t> </a:t>
            </a:r>
            <a:r>
              <a:rPr lang="cs-CZ" sz="1400" b="1" smtClean="0">
                <a:solidFill>
                  <a:srgbClr val="FFC000"/>
                </a:solidFill>
              </a:rPr>
              <a:t>(nezapomeňte si nastavit správnou jednotku!)</a:t>
            </a:r>
            <a:endParaRPr lang="cs-CZ" sz="1400" b="1">
              <a:solidFill>
                <a:srgbClr val="FFC000"/>
              </a:solidFill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922713" y="3777335"/>
            <a:ext cx="59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Download  souboru video.mkv o velikosti 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11032375" y="3772379"/>
            <a:ext cx="6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B</a:t>
            </a:r>
            <a:endParaRPr lang="cs-CZ" b="1">
              <a:solidFill>
                <a:srgbClr val="FFC000"/>
              </a:solidFill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922713" y="4802571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by na mém domácím počítači při zjištěné rychlosti  internetu </a:t>
            </a:r>
            <a:endParaRPr lang="cs-CZ"/>
          </a:p>
        </p:txBody>
      </p:sp>
      <p:sp>
        <p:nvSpPr>
          <p:cNvPr id="9" name="TextovéPole 8"/>
          <p:cNvSpPr txBox="1"/>
          <p:nvPr/>
        </p:nvSpPr>
        <p:spPr>
          <a:xfrm>
            <a:off x="10982498" y="4800386"/>
            <a:ext cx="73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Kb/s</a:t>
            </a:r>
            <a:endParaRPr lang="cs-CZ" b="1">
              <a:solidFill>
                <a:srgbClr val="FFC000"/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922713" y="5904377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proběhl  v čase</a:t>
            </a:r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10836331" y="5904377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sekund</a:t>
            </a:r>
            <a:endParaRPr lang="cs-CZ" b="1">
              <a:solidFill>
                <a:srgbClr val="FFC000"/>
              </a:solidFill>
            </a:endParaRPr>
          </a:p>
        </p:txBody>
      </p:sp>
      <p:grpSp>
        <p:nvGrpSpPr>
          <p:cNvPr id="14" name="Skupina 13"/>
          <p:cNvGrpSpPr/>
          <p:nvPr/>
        </p:nvGrpSpPr>
        <p:grpSpPr>
          <a:xfrm>
            <a:off x="7689272" y="5635333"/>
            <a:ext cx="2876203" cy="907420"/>
            <a:chOff x="4638501" y="5792638"/>
            <a:chExt cx="2876203" cy="907420"/>
          </a:xfrm>
        </p:grpSpPr>
        <p:sp>
          <p:nvSpPr>
            <p:cNvPr id="13" name="Obdélník 12"/>
            <p:cNvSpPr/>
            <p:nvPr/>
          </p:nvSpPr>
          <p:spPr>
            <a:xfrm>
              <a:off x="4638501" y="5792638"/>
              <a:ext cx="2876203" cy="90742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" name="TextovéPole 11"/>
            <p:cNvSpPr txBox="1"/>
            <p:nvPr/>
          </p:nvSpPr>
          <p:spPr>
            <a:xfrm>
              <a:off x="4808912" y="6061682"/>
              <a:ext cx="2593571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cs-CZ" b="1" smtClean="0"/>
                <a:t>Čárový kód času</a:t>
              </a:r>
              <a:endParaRPr lang="cs-CZ" b="1"/>
            </a:p>
          </p:txBody>
        </p:sp>
      </p:grpSp>
      <p:grpSp>
        <p:nvGrpSpPr>
          <p:cNvPr id="15" name="Skupina 14"/>
          <p:cNvGrpSpPr/>
          <p:nvPr/>
        </p:nvGrpSpPr>
        <p:grpSpPr>
          <a:xfrm>
            <a:off x="7993382" y="4496198"/>
            <a:ext cx="2876203" cy="907420"/>
            <a:chOff x="4638501" y="5792638"/>
            <a:chExt cx="2876203" cy="907420"/>
          </a:xfrm>
        </p:grpSpPr>
        <p:sp>
          <p:nvSpPr>
            <p:cNvPr id="16" name="Obdélník 15"/>
            <p:cNvSpPr/>
            <p:nvPr/>
          </p:nvSpPr>
          <p:spPr>
            <a:xfrm>
              <a:off x="4638501" y="5792638"/>
              <a:ext cx="2876203" cy="90742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TextovéPole 16"/>
            <p:cNvSpPr txBox="1"/>
            <p:nvPr/>
          </p:nvSpPr>
          <p:spPr>
            <a:xfrm>
              <a:off x="4808912" y="6061682"/>
              <a:ext cx="2593571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cs-CZ" b="1" smtClean="0"/>
                <a:t>Čárový kód rychlosti</a:t>
              </a:r>
              <a:endParaRPr lang="cs-CZ" b="1"/>
            </a:p>
          </p:txBody>
        </p:sp>
      </p:grpSp>
      <p:pic>
        <p:nvPicPr>
          <p:cNvPr id="22" name="Obráze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381" y="3603403"/>
            <a:ext cx="2152950" cy="707283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4" y="2043801"/>
            <a:ext cx="1972562" cy="872815"/>
          </a:xfrm>
          <a:prstGeom prst="rect">
            <a:avLst/>
          </a:prstGeom>
        </p:spPr>
      </p:pic>
      <p:cxnSp>
        <p:nvCxnSpPr>
          <p:cNvPr id="25" name="Přímá spojnice 24"/>
          <p:cNvCxnSpPr/>
          <p:nvPr/>
        </p:nvCxnSpPr>
        <p:spPr>
          <a:xfrm>
            <a:off x="11671069" y="2701636"/>
            <a:ext cx="196041" cy="214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Přímá spojnice 26"/>
          <p:cNvCxnSpPr/>
          <p:nvPr/>
        </p:nvCxnSpPr>
        <p:spPr>
          <a:xfrm flipV="1">
            <a:off x="10453254" y="2901882"/>
            <a:ext cx="1217815" cy="9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6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Napiš a nahrej své jméno v morseovce 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Najděte si na Wikipedii informace o Morseově abecedě. </a:t>
            </a:r>
          </a:p>
          <a:p>
            <a:r>
              <a:rPr lang="cs-CZ" sz="1400" smtClean="0"/>
              <a:t>Zapište správně své křestní jméno (bez české diakritiky) pomocí morseovky.</a:t>
            </a:r>
          </a:p>
          <a:p>
            <a:r>
              <a:rPr lang="cs-CZ" sz="1400" smtClean="0"/>
              <a:t>Najděte si na internetu vhodný překladač Morseova kódu, který vám umožní stáhnout zvukový záznam a připojit ho </a:t>
            </a:r>
          </a:p>
          <a:p>
            <a:r>
              <a:rPr lang="cs-CZ" sz="1400"/>
              <a:t>k řešení (např. </a:t>
            </a:r>
            <a:r>
              <a:rPr lang="cs-CZ" sz="1400">
                <a:hlinkClick r:id="rId4"/>
              </a:rPr>
              <a:t>https://morsecode.world/international/translator.html</a:t>
            </a:r>
            <a:r>
              <a:rPr lang="cs-CZ" sz="1400"/>
              <a:t>).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3697670"/>
            <a:ext cx="284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Mé křestní jméno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6567055" y="3697670"/>
            <a:ext cx="50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MAREK</a:t>
            </a:r>
            <a:endParaRPr lang="cs-CZ"/>
          </a:p>
        </p:txBody>
      </p:sp>
      <p:sp>
        <p:nvSpPr>
          <p:cNvPr id="8" name="TextovéPole 7"/>
          <p:cNvSpPr txBox="1"/>
          <p:nvPr/>
        </p:nvSpPr>
        <p:spPr>
          <a:xfrm>
            <a:off x="922712" y="4433239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Zápis pomocí morseovky</a:t>
            </a:r>
            <a:endParaRPr lang="cs-CZ"/>
          </a:p>
        </p:txBody>
      </p:sp>
      <p:sp>
        <p:nvSpPr>
          <p:cNvPr id="9" name="TextovéPole 8"/>
          <p:cNvSpPr txBox="1"/>
          <p:nvPr/>
        </p:nvSpPr>
        <p:spPr>
          <a:xfrm>
            <a:off x="6567056" y="4433239"/>
            <a:ext cx="131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-- .- .-. . -.-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Zvukový záznam</a:t>
            </a:r>
            <a:endParaRPr lang="cs-CZ"/>
          </a:p>
        </p:txBody>
      </p:sp>
      <p:pic>
        <p:nvPicPr>
          <p:cNvPr id="5" name="mor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18960" y="53072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</a:t>
            </a:r>
            <a:r>
              <a:rPr lang="cs-CZ" smtClean="0"/>
              <a:t>apiš a přehrej své motto nevidomému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Najděte si na Wikipedii informace o Braillově slepeckém písmu. </a:t>
            </a:r>
          </a:p>
          <a:p>
            <a:r>
              <a:rPr lang="cs-CZ" sz="1400" smtClean="0"/>
              <a:t>Zvolte si nějaké oblíbené </a:t>
            </a:r>
            <a:r>
              <a:rPr lang="cs-CZ" sz="1400" b="1" smtClean="0">
                <a:hlinkClick r:id="rId4"/>
              </a:rPr>
              <a:t>motto</a:t>
            </a:r>
            <a:r>
              <a:rPr lang="cs-CZ" sz="1400" smtClean="0"/>
              <a:t> (např. "</a:t>
            </a:r>
            <a:r>
              <a:rPr lang="cs-CZ" sz="1400" i="1" smtClean="0"/>
              <a:t>Život </a:t>
            </a:r>
            <a:r>
              <a:rPr lang="cs-CZ" sz="1400" i="1"/>
              <a:t>je skvělý, musíš ho jen </a:t>
            </a:r>
            <a:r>
              <a:rPr lang="cs-CZ" sz="1400" i="1" smtClean="0"/>
              <a:t>pochopit"</a:t>
            </a:r>
            <a:r>
              <a:rPr lang="cs-CZ" sz="1400" smtClean="0"/>
              <a:t>) a pomocí libovolného internetového generátoru ho převeďte do grafické podoby Braillova slepeckého písma.</a:t>
            </a:r>
          </a:p>
          <a:p>
            <a:r>
              <a:rPr lang="cs-CZ" sz="1400" smtClean="0"/>
              <a:t>Poté použijte některý z online konvertorů českého textu na řeč (např. </a:t>
            </a:r>
            <a:r>
              <a:rPr lang="cs-CZ" sz="1400" smtClean="0">
                <a:hlinkClick r:id="rId5"/>
              </a:rPr>
              <a:t>SpeechTech TTSOnline Demo</a:t>
            </a:r>
            <a:r>
              <a:rPr lang="cs-CZ" sz="1400" smtClean="0"/>
              <a:t>) a vytvořte pomocí něj zvukový záznam svého motta.</a:t>
            </a:r>
            <a:endParaRPr lang="cs-CZ" sz="1400"/>
          </a:p>
        </p:txBody>
      </p:sp>
      <p:sp>
        <p:nvSpPr>
          <p:cNvPr id="3" name="TextovéPole 2"/>
          <p:cNvSpPr txBox="1"/>
          <p:nvPr/>
        </p:nvSpPr>
        <p:spPr>
          <a:xfrm>
            <a:off x="922712" y="4021866"/>
            <a:ext cx="3068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Zde bude mé oblíbené motto zapsané v Braillově písmu</a:t>
            </a:r>
            <a:endParaRPr lang="cs-CZ"/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Zvukový záznam motta</a:t>
            </a:r>
            <a:endParaRPr lang="cs-CZ"/>
          </a:p>
        </p:txBody>
      </p:sp>
      <p:pic>
        <p:nvPicPr>
          <p:cNvPr id="5" name="motto_nav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9723" y="3438926"/>
            <a:ext cx="5926975" cy="33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Hrátky s mapou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Použijte program Mapa znaků ve Windows k vyřešení následujících úkolů. Nahraďte vložené obrázky skutečnými znaky.</a:t>
            </a:r>
          </a:p>
          <a:p>
            <a:r>
              <a:rPr lang="cs-CZ" sz="1400" smtClean="0"/>
              <a:t>Pro výpis znaků použijte font Arial.</a:t>
            </a:r>
            <a:endParaRPr lang="cs-CZ" sz="1400"/>
          </a:p>
        </p:txBody>
      </p:sp>
      <p:sp>
        <p:nvSpPr>
          <p:cNvPr id="3" name="TextovéPole 2"/>
          <p:cNvSpPr txBox="1"/>
          <p:nvPr/>
        </p:nvSpPr>
        <p:spPr>
          <a:xfrm>
            <a:off x="590206" y="3283948"/>
            <a:ext cx="35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Matematický zápis</a:t>
            </a:r>
            <a:endParaRPr lang="cs-CZ"/>
          </a:p>
        </p:txBody>
      </p:sp>
      <p:sp>
        <p:nvSpPr>
          <p:cNvPr id="10" name="TextovéPole 9"/>
          <p:cNvSpPr txBox="1"/>
          <p:nvPr/>
        </p:nvSpPr>
        <p:spPr>
          <a:xfrm>
            <a:off x="573579" y="5310004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Grafické symboly</a:t>
            </a:r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590206" y="3959300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Slovo v azbuce (cyrilice)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590205" y="4634652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Cizí měny</a:t>
            </a:r>
            <a:endParaRPr lang="cs-CZ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53" y="3869622"/>
            <a:ext cx="1609483" cy="548688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64" y="3224753"/>
            <a:ext cx="1804572" cy="48772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16" y="4634652"/>
            <a:ext cx="2328874" cy="487722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16" y="4968904"/>
            <a:ext cx="2383743" cy="762066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3898670" y="5168636"/>
            <a:ext cx="309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Webdings" panose="05030102010509060703" pitchFamily="18" charset="2"/>
              </a:rPr>
              <a:t>NL§O²</a:t>
            </a:r>
            <a:r>
              <a:rPr lang="cs-CZ" dirty="0" smtClean="0">
                <a:latin typeface="Webdings" panose="05030102010509060703" pitchFamily="18" charset="2"/>
              </a:rPr>
              <a:t>¯   </a:t>
            </a:r>
            <a:endParaRPr lang="cs-CZ" dirty="0">
              <a:latin typeface="Webdings" panose="05030102010509060703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ty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113F5FC79AD3498D7774AB3459075C" ma:contentTypeVersion="10" ma:contentTypeDescription="Vytvoří nový dokument" ma:contentTypeScope="" ma:versionID="0e5c38162a05f37db2c238781780e4b3">
  <xsd:schema xmlns:xsd="http://www.w3.org/2001/XMLSchema" xmlns:xs="http://www.w3.org/2001/XMLSchema" xmlns:p="http://schemas.microsoft.com/office/2006/metadata/properties" xmlns:ns2="35db346a-91aa-4991-b16a-9c8655b9be6b" xmlns:ns3="e4bb5cbf-8c83-42e4-bd5f-dafa26919686" targetNamespace="http://schemas.microsoft.com/office/2006/metadata/properties" ma:root="true" ma:fieldsID="2271c11df584d2e0243fb90f544296f3" ns2:_="" ns3:_="">
    <xsd:import namespace="35db346a-91aa-4991-b16a-9c8655b9be6b"/>
    <xsd:import namespace="e4bb5cbf-8c83-42e4-bd5f-dafa2691968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db346a-91aa-4991-b16a-9c8655b9be6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Značky obrázků" ma:readOnly="false" ma:fieldId="{5cf76f15-5ced-4ddc-b409-7134ff3c332f}" ma:taxonomyMulti="true" ma:sspId="7d0065fd-bf57-4990-b578-47e7e810b6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b5cbf-8c83-42e4-bd5f-dafa2691968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a462c3f-1f3d-4e76-8140-8788095bd9f5}" ma:internalName="TaxCatchAll" ma:showField="CatchAllData" ma:web="e4bb5cbf-8c83-42e4-bd5f-dafa269196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5db346a-91aa-4991-b16a-9c8655b9be6b" xsi:nil="true"/>
    <TaxCatchAll xmlns="e4bb5cbf-8c83-42e4-bd5f-dafa26919686" xsi:nil="true"/>
    <lcf76f155ced4ddcb4097134ff3c332f xmlns="35db346a-91aa-4991-b16a-9c8655b9be6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851F584-0C02-4568-87AB-AEDAE51E71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442DC0-8D7E-44CF-88A8-DC3C43FAAA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db346a-91aa-4991-b16a-9c8655b9be6b"/>
    <ds:schemaRef ds:uri="e4bb5cbf-8c83-42e4-bd5f-dafa269196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5D55CA-85CA-4EAF-94DA-87E57AB03099}">
  <ds:schemaRefs>
    <ds:schemaRef ds:uri="http://schemas.microsoft.com/office/2006/metadata/properties"/>
    <ds:schemaRef ds:uri="http://purl.org/dc/dcmitype/"/>
    <ds:schemaRef ds:uri="http://schemas.openxmlformats.org/package/2006/metadata/core-properties"/>
    <ds:schemaRef ds:uri="35db346a-91aa-4991-b16a-9c8655b9be6b"/>
    <ds:schemaRef ds:uri="e4bb5cbf-8c83-42e4-bd5f-dafa26919686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TM03457503[[fn=Citáty]]</Template>
  <TotalTime>451</TotalTime>
  <Words>537</Words>
  <Application>Microsoft Office PowerPoint</Application>
  <PresentationFormat>Širokoúhlá obrazovka</PresentationFormat>
  <Paragraphs>104</Paragraphs>
  <Slides>10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7" baseType="lpstr">
      <vt:lpstr>Arial</vt:lpstr>
      <vt:lpstr>Arial Unicode MS</vt:lpstr>
      <vt:lpstr>Century Gothic</vt:lpstr>
      <vt:lpstr>Consolas</vt:lpstr>
      <vt:lpstr>Webdings</vt:lpstr>
      <vt:lpstr>Wingdings 2</vt:lpstr>
      <vt:lpstr>Citáty</vt:lpstr>
      <vt:lpstr>Hra s kódy, bity a byty  1. domácí cvičení do nouzového stavu</vt:lpstr>
      <vt:lpstr>Několik (tajných) pokynů na úvod</vt:lpstr>
      <vt:lpstr>Převody mezi číselnými soustavami </vt:lpstr>
      <vt:lpstr>Převody mezi číselnými soustavami - důkaz</vt:lpstr>
      <vt:lpstr>Představte se pomocí QR kódu</vt:lpstr>
      <vt:lpstr>Tajné výpočty v čárovém kódu</vt:lpstr>
      <vt:lpstr>Napiš a nahrej své jméno v morseovce </vt:lpstr>
      <vt:lpstr>Napiš a přehrej své motto nevidomému</vt:lpstr>
      <vt:lpstr>Hrátky s mapou znaků</vt:lpstr>
      <vt:lpstr>Kódy znaků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Hra s kódy Domácí cvičení do nouzového stavu</dc:title>
  <dc:creator>ml</dc:creator>
  <cp:lastModifiedBy>student</cp:lastModifiedBy>
  <cp:revision>50</cp:revision>
  <dcterms:created xsi:type="dcterms:W3CDTF">2020-10-06T14:48:28Z</dcterms:created>
  <dcterms:modified xsi:type="dcterms:W3CDTF">2024-10-10T06:28:02Z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0x010100D9113F5FC79AD3498D7774AB3459075C</vt:lpwstr>
  </property>
</Properties>
</file>